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12192000"/>
  <p:notesSz cx="6858000" cy="9144000"/>
  <p:embeddedFontLst>
    <p:embeddedFont>
      <p:font typeface="Tahoma"/>
      <p:regular r:id="rId23"/>
      <p:bold r:id="rId24"/>
    </p:embeddedFont>
    <p:embeddedFont>
      <p:font typeface="Open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9" roundtripDataSignature="AMtx7mhTm5MQyinSHQdXLAWcmLoBKSNm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Tahoma-bold.fntdata"/><Relationship Id="rId23" Type="http://schemas.openxmlformats.org/officeDocument/2006/relationships/font" Target="fonts/Tahoma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bold.fntdata"/><Relationship Id="rId25" Type="http://schemas.openxmlformats.org/officeDocument/2006/relationships/font" Target="fonts/OpenSans-regular.fntdata"/><Relationship Id="rId28" Type="http://schemas.openxmlformats.org/officeDocument/2006/relationships/font" Target="fonts/OpenSans-boldItalic.fntdata"/><Relationship Id="rId27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" name="Google Shape;11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5" name="Google Shape;23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7" name="Google Shape;11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22d8a19e0b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122d8a19e0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2d8a19e0b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122d8a19e0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showMasterSp="0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5"/>
          <p:cNvSpPr txBox="1"/>
          <p:nvPr>
            <p:ph type="ctrTitle"/>
          </p:nvPr>
        </p:nvSpPr>
        <p:spPr>
          <a:xfrm>
            <a:off x="1078287" y="591625"/>
            <a:ext cx="9119010" cy="36562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b="0" sz="4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" name="Google Shape;12;p5"/>
          <p:cNvSpPr txBox="1"/>
          <p:nvPr>
            <p:ph idx="1" type="subTitle"/>
          </p:nvPr>
        </p:nvSpPr>
        <p:spPr>
          <a:xfrm>
            <a:off x="1078286" y="4363657"/>
            <a:ext cx="9119010" cy="9681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13" name="Google Shape;1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481" y="625033"/>
            <a:ext cx="9502813" cy="4706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2296" y="591625"/>
            <a:ext cx="3991418" cy="93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2500">
    <p:checke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404447" y="132069"/>
            <a:ext cx="11350868" cy="826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 p14:dur="2500">
    <p:checke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 p14:dur="2500">
    <p:checker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273628" y="311727"/>
            <a:ext cx="4702029" cy="17456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3200"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77" name="Google Shape;77;p16"/>
          <p:cNvSpPr txBox="1"/>
          <p:nvPr>
            <p:ph idx="2" type="body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 p14:dur="2500">
    <p:checker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, текст и объект">
  <p:cSld name="Заголовок, текст и объект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273628" y="142875"/>
            <a:ext cx="11644744" cy="11972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5183187" y="1419225"/>
            <a:ext cx="6735185" cy="4441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400">
                <a:latin typeface="Open Sans"/>
                <a:ea typeface="Open Sans"/>
                <a:cs typeface="Open Sans"/>
                <a:sym typeface="Open Sans"/>
              </a:defRPr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82" name="Google Shape;82;p17"/>
          <p:cNvSpPr txBox="1"/>
          <p:nvPr>
            <p:ph idx="2" type="body"/>
          </p:nvPr>
        </p:nvSpPr>
        <p:spPr>
          <a:xfrm>
            <a:off x="273628" y="1419225"/>
            <a:ext cx="4784147" cy="4449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 p14:dur="2500">
    <p:checker dir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22118" y="238508"/>
            <a:ext cx="4449907" cy="18188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8"/>
          <p:cNvSpPr/>
          <p:nvPr>
            <p:ph idx="2" type="pic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algn="ctr" dir="2700000" dist="228600">
              <a:srgbClr val="000000">
                <a:alpha val="29411"/>
              </a:srgbClr>
            </a:outerShdw>
          </a:effectLst>
        </p:spPr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88" name="Google Shape;88;p18"/>
          <p:cNvSpPr txBox="1"/>
          <p:nvPr>
            <p:ph idx="12" type="sldNum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 p14:dur="2500">
    <p:checker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артнёры">
  <p:cSld name="Партнёры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idx="12" type="sldNum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91" name="Google Shape;91;p19"/>
          <p:cNvSpPr txBox="1"/>
          <p:nvPr/>
        </p:nvSpPr>
        <p:spPr>
          <a:xfrm>
            <a:off x="3835605" y="81023"/>
            <a:ext cx="452078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-RU" sz="44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НАШИ ПАРТНЁРЫ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8287" y="665667"/>
            <a:ext cx="11405629" cy="587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2500">
    <p:checker dir="vert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крывающий слайд">
  <p:cSld name="Закрывающий слайд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>
            <p:ph idx="12" type="sldNum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95" name="Google Shape;9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85191" y="188495"/>
            <a:ext cx="3808070" cy="2787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Google Shape;96;p20"/>
          <p:cNvCxnSpPr/>
          <p:nvPr/>
        </p:nvCxnSpPr>
        <p:spPr>
          <a:xfrm rot="10800000">
            <a:off x="3032568" y="3138047"/>
            <a:ext cx="6389224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" name="Google Shape;97;p20"/>
          <p:cNvCxnSpPr/>
          <p:nvPr/>
        </p:nvCxnSpPr>
        <p:spPr>
          <a:xfrm rot="10800000">
            <a:off x="3032567" y="3138047"/>
            <a:ext cx="0" cy="2938662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" name="Google Shape;98;p20"/>
          <p:cNvCxnSpPr/>
          <p:nvPr/>
        </p:nvCxnSpPr>
        <p:spPr>
          <a:xfrm rot="10800000">
            <a:off x="3032567" y="6076709"/>
            <a:ext cx="191372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" name="Google Shape;99;p20"/>
          <p:cNvSpPr txBox="1"/>
          <p:nvPr/>
        </p:nvSpPr>
        <p:spPr>
          <a:xfrm>
            <a:off x="3551558" y="3280403"/>
            <a:ext cx="5675336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ru-RU" sz="3200" u="sng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edu.bmstu.ru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+7 (495) 120-30-75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E-mail: edu@bmstu.ru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Москва, ул. 2-я Бауманская,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дом 5, стр.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p14:dur="2500">
    <p:checker dir="vert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title"/>
          </p:nvPr>
        </p:nvSpPr>
        <p:spPr>
          <a:xfrm>
            <a:off x="404447" y="132069"/>
            <a:ext cx="11350868" cy="826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1" type="body"/>
          </p:nvPr>
        </p:nvSpPr>
        <p:spPr>
          <a:xfrm rot="5400000">
            <a:off x="3532127" y="-2046225"/>
            <a:ext cx="5095509" cy="113508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idx="12" type="sldNum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 p14:dur="2500">
    <p:checker dir="vert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/>
          <p:nvPr>
            <p:ph type="title"/>
          </p:nvPr>
        </p:nvSpPr>
        <p:spPr>
          <a:xfrm rot="5400000">
            <a:off x="7133433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2"/>
          <p:cNvSpPr txBox="1"/>
          <p:nvPr>
            <p:ph idx="1" type="body"/>
          </p:nvPr>
        </p:nvSpPr>
        <p:spPr>
          <a:xfrm rot="5400000">
            <a:off x="1799433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22"/>
          <p:cNvSpPr txBox="1"/>
          <p:nvPr>
            <p:ph idx="12" type="sldNum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 p14:dur="2500">
    <p:checke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/>
          <p:nvPr>
            <p:ph type="title"/>
          </p:nvPr>
        </p:nvSpPr>
        <p:spPr>
          <a:xfrm>
            <a:off x="404447" y="132069"/>
            <a:ext cx="11350868" cy="826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6"/>
          <p:cNvSpPr txBox="1"/>
          <p:nvPr>
            <p:ph idx="1" type="body"/>
          </p:nvPr>
        </p:nvSpPr>
        <p:spPr>
          <a:xfrm>
            <a:off x="404447" y="1081454"/>
            <a:ext cx="11350868" cy="50955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6"/>
          <p:cNvSpPr txBox="1"/>
          <p:nvPr>
            <p:ph idx="12" type="sldNum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 p14:dur="2500">
    <p:checke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крывающий слайд пустой">
  <p:cSld name="Закрывающий слайд пустой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"/>
          <p:cNvSpPr txBox="1"/>
          <p:nvPr>
            <p:ph idx="12" type="sldNum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1" name="Google Shape;2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85191" y="188495"/>
            <a:ext cx="3808070" cy="2787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" name="Google Shape;22;p7"/>
          <p:cNvCxnSpPr/>
          <p:nvPr/>
        </p:nvCxnSpPr>
        <p:spPr>
          <a:xfrm rot="10800000">
            <a:off x="3032568" y="3138047"/>
            <a:ext cx="6389224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7"/>
          <p:cNvCxnSpPr/>
          <p:nvPr/>
        </p:nvCxnSpPr>
        <p:spPr>
          <a:xfrm rot="10800000">
            <a:off x="3032567" y="3138047"/>
            <a:ext cx="0" cy="2938662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7"/>
          <p:cNvCxnSpPr/>
          <p:nvPr/>
        </p:nvCxnSpPr>
        <p:spPr>
          <a:xfrm rot="10800000">
            <a:off x="3032567" y="6076709"/>
            <a:ext cx="191372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7"/>
          <p:cNvSpPr txBox="1"/>
          <p:nvPr>
            <p:ph idx="1" type="body"/>
          </p:nvPr>
        </p:nvSpPr>
        <p:spPr>
          <a:xfrm>
            <a:off x="3362536" y="3311185"/>
            <a:ext cx="5729288" cy="2592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b="0" sz="2800" u="none"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 spd="slow" p14:dur="2500">
    <p:checke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, подзаголовок и объект">
  <p:cSld name="Заголовок, подзаголовок и объект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type="title"/>
          </p:nvPr>
        </p:nvSpPr>
        <p:spPr>
          <a:xfrm>
            <a:off x="404447" y="1"/>
            <a:ext cx="11350868" cy="9583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1" type="body"/>
          </p:nvPr>
        </p:nvSpPr>
        <p:spPr>
          <a:xfrm>
            <a:off x="404447" y="1543050"/>
            <a:ext cx="11350868" cy="463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2" type="sldNum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0" name="Google Shape;30;p8"/>
          <p:cNvSpPr txBox="1"/>
          <p:nvPr>
            <p:ph idx="2" type="body"/>
          </p:nvPr>
        </p:nvSpPr>
        <p:spPr>
          <a:xfrm>
            <a:off x="404812" y="958364"/>
            <a:ext cx="11272837" cy="5846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 spd="slow" p14:dur="2500">
    <p:checke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 преподавателе">
  <p:cSld name="О преподавателе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2" type="sldNum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3" name="Google Shape;33;p9"/>
          <p:cNvSpPr txBox="1"/>
          <p:nvPr>
            <p:ph idx="1" type="body"/>
          </p:nvPr>
        </p:nvSpPr>
        <p:spPr>
          <a:xfrm>
            <a:off x="394852" y="1354016"/>
            <a:ext cx="11618331" cy="4929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/>
            </a:lvl1pPr>
            <a:lvl2pPr indent="-355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/>
            </a:lvl2pPr>
            <a:lvl3pPr indent="-3302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4pPr>
            <a:lvl5pPr indent="-3175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394854" y="124691"/>
            <a:ext cx="8098515" cy="622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2" type="subTitle"/>
          </p:nvPr>
        </p:nvSpPr>
        <p:spPr>
          <a:xfrm>
            <a:off x="394854" y="731361"/>
            <a:ext cx="8098515" cy="622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b="0" sz="32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36" name="Google Shape;36;p9"/>
          <p:cNvSpPr/>
          <p:nvPr>
            <p:ph idx="3" type="pic"/>
          </p:nvPr>
        </p:nvSpPr>
        <p:spPr>
          <a:xfrm>
            <a:off x="8616950" y="360362"/>
            <a:ext cx="3179763" cy="4202846"/>
          </a:xfrm>
          <a:prstGeom prst="rect">
            <a:avLst/>
          </a:prstGeom>
          <a:noFill/>
          <a:ln>
            <a:noFill/>
          </a:ln>
          <a:effectLst>
            <a:outerShdw blurRad="190500" algn="ctr" dir="2700000" dist="228600">
              <a:srgbClr val="000000">
                <a:alpha val="29411"/>
              </a:srgbClr>
            </a:outerShdw>
          </a:effectLst>
        </p:spPr>
      </p:sp>
    </p:spTree>
  </p:cSld>
  <p:clrMapOvr>
    <a:masterClrMapping/>
  </p:clrMapOvr>
  <p:transition spd="slow" p14:dur="2500">
    <p:checke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showMasterSp="0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0" y="15432"/>
            <a:ext cx="13466241" cy="6858000"/>
          </a:xfrm>
          <a:prstGeom prst="rect">
            <a:avLst/>
          </a:prstGeom>
          <a:blipFill rotWithShape="1">
            <a:blip r:embed="rId2">
              <a:alphaModFix amt="29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" name="Google Shape;39;p10"/>
          <p:cNvSpPr txBox="1"/>
          <p:nvPr>
            <p:ph type="title"/>
          </p:nvPr>
        </p:nvSpPr>
        <p:spPr>
          <a:xfrm>
            <a:off x="900520" y="3347013"/>
            <a:ext cx="10428460" cy="22782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Open Sans"/>
              <a:buNone/>
              <a:defRPr sz="48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1" type="body"/>
          </p:nvPr>
        </p:nvSpPr>
        <p:spPr>
          <a:xfrm>
            <a:off x="900520" y="6057420"/>
            <a:ext cx="10428460" cy="598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41" name="Google Shape;41;p10"/>
          <p:cNvCxnSpPr/>
          <p:nvPr/>
        </p:nvCxnSpPr>
        <p:spPr>
          <a:xfrm>
            <a:off x="643467" y="3113590"/>
            <a:ext cx="10685513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" name="Google Shape;42;p10"/>
          <p:cNvCxnSpPr/>
          <p:nvPr/>
        </p:nvCxnSpPr>
        <p:spPr>
          <a:xfrm>
            <a:off x="643466" y="5858719"/>
            <a:ext cx="5084332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" name="Google Shape;43;p10"/>
          <p:cNvCxnSpPr/>
          <p:nvPr/>
        </p:nvCxnSpPr>
        <p:spPr>
          <a:xfrm>
            <a:off x="640420" y="3113590"/>
            <a:ext cx="0" cy="2745129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4" name="Google Shape;4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0420" y="354959"/>
            <a:ext cx="3751620" cy="864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2500">
    <p:checke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404447" y="132069"/>
            <a:ext cx="11350868" cy="826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404447" y="1101436"/>
            <a:ext cx="5615353" cy="50755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2" type="body"/>
          </p:nvPr>
        </p:nvSpPr>
        <p:spPr>
          <a:xfrm>
            <a:off x="6172202" y="1101436"/>
            <a:ext cx="5583112" cy="50755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 p14:dur="2500">
    <p:checke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type="title"/>
          </p:nvPr>
        </p:nvSpPr>
        <p:spPr>
          <a:xfrm>
            <a:off x="374073" y="0"/>
            <a:ext cx="11523517" cy="9850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" type="body"/>
          </p:nvPr>
        </p:nvSpPr>
        <p:spPr>
          <a:xfrm>
            <a:off x="374073" y="1023131"/>
            <a:ext cx="5623503" cy="10370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3" name="Google Shape;53;p12"/>
          <p:cNvSpPr txBox="1"/>
          <p:nvPr>
            <p:ph idx="2" type="body"/>
          </p:nvPr>
        </p:nvSpPr>
        <p:spPr>
          <a:xfrm>
            <a:off x="374074" y="2060205"/>
            <a:ext cx="5623503" cy="409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12"/>
          <p:cNvSpPr txBox="1"/>
          <p:nvPr>
            <p:ph idx="3" type="body"/>
          </p:nvPr>
        </p:nvSpPr>
        <p:spPr>
          <a:xfrm>
            <a:off x="6194428" y="986766"/>
            <a:ext cx="5703161" cy="10370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5" name="Google Shape;55;p12"/>
          <p:cNvSpPr txBox="1"/>
          <p:nvPr>
            <p:ph idx="4" type="body"/>
          </p:nvPr>
        </p:nvSpPr>
        <p:spPr>
          <a:xfrm>
            <a:off x="6194427" y="2060206"/>
            <a:ext cx="5703162" cy="40989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57" name="Google Shape;57;p12"/>
          <p:cNvCxnSpPr/>
          <p:nvPr/>
        </p:nvCxnSpPr>
        <p:spPr>
          <a:xfrm>
            <a:off x="374073" y="1023131"/>
            <a:ext cx="0" cy="1037074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" name="Google Shape;58;p12"/>
          <p:cNvCxnSpPr/>
          <p:nvPr/>
        </p:nvCxnSpPr>
        <p:spPr>
          <a:xfrm flipH="1" rot="10800000">
            <a:off x="358831" y="2060205"/>
            <a:ext cx="1297710" cy="1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" name="Google Shape;59;p12"/>
          <p:cNvCxnSpPr/>
          <p:nvPr/>
        </p:nvCxnSpPr>
        <p:spPr>
          <a:xfrm>
            <a:off x="6194426" y="1013313"/>
            <a:ext cx="0" cy="1046892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" name="Google Shape;60;p12"/>
          <p:cNvCxnSpPr/>
          <p:nvPr/>
        </p:nvCxnSpPr>
        <p:spPr>
          <a:xfrm flipH="1" rot="10800000">
            <a:off x="6179821" y="2048713"/>
            <a:ext cx="1297710" cy="1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" name="Google Shape;61;p12"/>
          <p:cNvCxnSpPr/>
          <p:nvPr/>
        </p:nvCxnSpPr>
        <p:spPr>
          <a:xfrm>
            <a:off x="358831" y="1027049"/>
            <a:ext cx="3876792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2"/>
          <p:cNvCxnSpPr/>
          <p:nvPr/>
        </p:nvCxnSpPr>
        <p:spPr>
          <a:xfrm>
            <a:off x="6179821" y="997494"/>
            <a:ext cx="3920489" cy="4327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 p14:dur="2500">
    <p:checke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дзаголовок и Сравнение">
  <p:cSld name="Подзаголовок и Сравнение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title"/>
          </p:nvPr>
        </p:nvSpPr>
        <p:spPr>
          <a:xfrm>
            <a:off x="374073" y="0"/>
            <a:ext cx="11523517" cy="6683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1" type="body"/>
          </p:nvPr>
        </p:nvSpPr>
        <p:spPr>
          <a:xfrm>
            <a:off x="374073" y="668337"/>
            <a:ext cx="11523516" cy="4492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66" name="Google Shape;66;p13"/>
          <p:cNvSpPr txBox="1"/>
          <p:nvPr>
            <p:ph idx="2" type="body"/>
          </p:nvPr>
        </p:nvSpPr>
        <p:spPr>
          <a:xfrm>
            <a:off x="374073" y="1283856"/>
            <a:ext cx="5703162" cy="49058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3" type="body"/>
          </p:nvPr>
        </p:nvSpPr>
        <p:spPr>
          <a:xfrm>
            <a:off x="6194426" y="1283856"/>
            <a:ext cx="5703162" cy="49058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12" type="sldNum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 p14:dur="2500">
    <p:checker dir="vert"/>
  </p:transition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404447" y="132069"/>
            <a:ext cx="11350868" cy="826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b="0" i="0" sz="36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404447" y="1081454"/>
            <a:ext cx="11350868" cy="50955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4"/>
          <p:cNvSpPr txBox="1"/>
          <p:nvPr>
            <p:ph idx="12" type="sldNum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9" name="Google Shape;9;p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9582399" y="6278717"/>
            <a:ext cx="1941314" cy="44721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spd="slow" p14:dur="2500">
    <p:checker dir="vert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mailto:edu@bmstu.ru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"/>
          <p:cNvSpPr txBox="1"/>
          <p:nvPr>
            <p:ph type="ctrTitle"/>
          </p:nvPr>
        </p:nvSpPr>
        <p:spPr>
          <a:xfrm>
            <a:off x="1078275" y="1282502"/>
            <a:ext cx="91191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Выпускная квалификационная работа </a:t>
            </a:r>
            <a:br>
              <a:rPr lang="ru-RU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</a:br>
            <a:br>
              <a:rPr lang="ru-RU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ru-RU" sz="2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по курсу</a:t>
            </a:r>
            <a:br>
              <a:rPr lang="ru-RU" sz="2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</a:br>
            <a:br>
              <a:rPr lang="ru-RU"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ru-RU" sz="2800">
                <a:solidFill>
                  <a:srgbClr val="0D5BAA"/>
                </a:solidFill>
                <a:latin typeface="Tahoma"/>
                <a:ea typeface="Tahoma"/>
                <a:cs typeface="Tahoma"/>
                <a:sym typeface="Tahoma"/>
              </a:rPr>
              <a:t>«Data Science»</a:t>
            </a:r>
            <a:br>
              <a:rPr lang="ru-RU"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br>
              <a:rPr lang="ru-RU"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ru-RU" sz="2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по теме:</a:t>
            </a:r>
            <a:endParaRPr sz="2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3" name="Google Shape;113;p1"/>
          <p:cNvSpPr txBox="1"/>
          <p:nvPr>
            <p:ph idx="1" type="subTitle"/>
          </p:nvPr>
        </p:nvSpPr>
        <p:spPr>
          <a:xfrm>
            <a:off x="1078324" y="4363657"/>
            <a:ext cx="91191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</a:pPr>
            <a:r>
              <a:rPr lang="ru-RU" sz="2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Прогнозирование конечных свойств новых материалов</a:t>
            </a:r>
            <a:endParaRPr/>
          </a:p>
          <a:p>
            <a:pPr indent="-3810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</a:pPr>
            <a:r>
              <a:rPr lang="ru-RU" sz="2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(композиционных материалов)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14" name="Google Shape;114;p1"/>
          <p:cNvSpPr/>
          <p:nvPr/>
        </p:nvSpPr>
        <p:spPr>
          <a:xfrm>
            <a:off x="1750440" y="5687387"/>
            <a:ext cx="491192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Слушатель: </a:t>
            </a:r>
            <a:r>
              <a:rPr lang="ru-RU" sz="2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Ларионова Вера</a:t>
            </a:r>
            <a:endParaRPr b="0" i="0" sz="24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slow" p14:dur="2500">
    <p:checker dir="vert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-RU">
                <a:latin typeface="Tahoma"/>
                <a:ea typeface="Tahoma"/>
                <a:cs typeface="Tahoma"/>
                <a:sym typeface="Tahoma"/>
              </a:rPr>
              <a:t>Разработка и обучение регрессионных моделей </a:t>
            </a:r>
            <a:endParaRPr/>
          </a:p>
        </p:txBody>
      </p:sp>
      <p:sp>
        <p:nvSpPr>
          <p:cNvPr id="187" name="Google Shape;187;p28"/>
          <p:cNvSpPr txBox="1"/>
          <p:nvPr>
            <p:ph idx="1" type="body"/>
          </p:nvPr>
        </p:nvSpPr>
        <p:spPr>
          <a:xfrm>
            <a:off x="668287" y="836023"/>
            <a:ext cx="11349542" cy="53409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</a:pPr>
            <a:r>
              <a:rPr lang="ru-RU" sz="1200">
                <a:solidFill>
                  <a:srgbClr val="0D5BAA"/>
                </a:solidFill>
                <a:latin typeface="Tahoma"/>
                <a:ea typeface="Tahoma"/>
                <a:cs typeface="Tahoma"/>
                <a:sym typeface="Tahoma"/>
              </a:rPr>
              <a:t>         На примере Ridge регрессии: выбор модели, подбор гиперпараметров по сетке (GridSearchCV) с перекрестной проверкой (cross validation K-fold), обучение модели, денормализация предсказанных значений и оценка результатов при помощи метрик MAE и R2, запись результатов для итоговой таблицы</a:t>
            </a:r>
            <a:endParaRPr/>
          </a:p>
        </p:txBody>
      </p:sp>
      <p:sp>
        <p:nvSpPr>
          <p:cNvPr id="188" name="Google Shape;188;p28"/>
          <p:cNvSpPr txBox="1"/>
          <p:nvPr>
            <p:ph idx="12" type="sldNum"/>
          </p:nvPr>
        </p:nvSpPr>
        <p:spPr>
          <a:xfrm>
            <a:off x="668287" y="6360806"/>
            <a:ext cx="838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89" name="Google Shape;18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7504" y="5236681"/>
            <a:ext cx="5284685" cy="148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287" y="1332730"/>
            <a:ext cx="5372608" cy="387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73762" y="1320876"/>
            <a:ext cx="4673358" cy="3897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-RU">
                <a:latin typeface="Tahoma"/>
                <a:ea typeface="Tahoma"/>
                <a:cs typeface="Tahoma"/>
                <a:sym typeface="Tahoma"/>
              </a:rPr>
              <a:t>Разработка и обучение регрессионных моделей </a:t>
            </a:r>
            <a:endParaRPr/>
          </a:p>
        </p:txBody>
      </p:sp>
      <p:sp>
        <p:nvSpPr>
          <p:cNvPr id="197" name="Google Shape;197;p29"/>
          <p:cNvSpPr txBox="1"/>
          <p:nvPr>
            <p:ph idx="1" type="body"/>
          </p:nvPr>
        </p:nvSpPr>
        <p:spPr>
          <a:xfrm>
            <a:off x="668287" y="836023"/>
            <a:ext cx="11349542" cy="3975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</a:pPr>
            <a:r>
              <a:rPr lang="ru-RU" sz="1200">
                <a:solidFill>
                  <a:srgbClr val="0D5BAA"/>
                </a:solidFill>
                <a:latin typeface="Tahoma"/>
                <a:ea typeface="Tahoma"/>
                <a:cs typeface="Tahoma"/>
                <a:sym typeface="Tahoma"/>
              </a:rPr>
              <a:t>                                                Оценка результатов работы моделей с использованием MAE и R2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200">
              <a:solidFill>
                <a:srgbClr val="0D5BAA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8" name="Google Shape;198;p29"/>
          <p:cNvSpPr txBox="1"/>
          <p:nvPr>
            <p:ph idx="12" type="sldNum"/>
          </p:nvPr>
        </p:nvSpPr>
        <p:spPr>
          <a:xfrm>
            <a:off x="668287" y="6360806"/>
            <a:ext cx="838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99" name="Google Shape;19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6487" y="1233594"/>
            <a:ext cx="7758127" cy="3028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6487" y="4353850"/>
            <a:ext cx="7758127" cy="2372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-RU">
                <a:latin typeface="Tahoma"/>
                <a:ea typeface="Tahoma"/>
                <a:cs typeface="Tahoma"/>
                <a:sym typeface="Tahoma"/>
              </a:rPr>
              <a:t>Нейронная сеть для рекомендации «Соотношение матрица-наполнитель»</a:t>
            </a:r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8287" y="836023"/>
            <a:ext cx="11349542" cy="3975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</a:pPr>
            <a:r>
              <a:rPr lang="ru-RU" sz="1200">
                <a:solidFill>
                  <a:srgbClr val="0D5BAA"/>
                </a:solidFill>
                <a:latin typeface="Tahoma"/>
                <a:ea typeface="Tahoma"/>
                <a:cs typeface="Tahoma"/>
                <a:sym typeface="Tahoma"/>
              </a:rPr>
              <a:t>                                               </a:t>
            </a:r>
            <a:endParaRPr/>
          </a:p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668287" y="6360806"/>
            <a:ext cx="838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08" name="Google Shape;20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5753" y="1066450"/>
            <a:ext cx="6713220" cy="262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95753" y="3850015"/>
            <a:ext cx="6713220" cy="2863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-RU">
                <a:latin typeface="Tahoma"/>
                <a:ea typeface="Tahoma"/>
                <a:cs typeface="Tahoma"/>
                <a:sym typeface="Tahoma"/>
              </a:rPr>
              <a:t>Нейронная сеть для рекомендации «Соотношение матрица-наполнитель»</a:t>
            </a:r>
            <a:endParaRPr/>
          </a:p>
        </p:txBody>
      </p:sp>
      <p:sp>
        <p:nvSpPr>
          <p:cNvPr id="215" name="Google Shape;215;p31"/>
          <p:cNvSpPr txBox="1"/>
          <p:nvPr>
            <p:ph idx="12" type="sldNum"/>
          </p:nvPr>
        </p:nvSpPr>
        <p:spPr>
          <a:xfrm>
            <a:off x="668287" y="6360806"/>
            <a:ext cx="838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16" name="Google Shape;21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6145" y="1233595"/>
            <a:ext cx="6260656" cy="2542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26145" y="3843718"/>
            <a:ext cx="6260656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>
                <a:latin typeface="Tahoma"/>
                <a:ea typeface="Tahoma"/>
                <a:cs typeface="Tahoma"/>
                <a:sym typeface="Tahoma"/>
              </a:rPr>
              <a:t>Разработка приложения Flask</a:t>
            </a:r>
            <a:endParaRPr/>
          </a:p>
        </p:txBody>
      </p:sp>
      <p:sp>
        <p:nvSpPr>
          <p:cNvPr id="223" name="Google Shape;223;p32"/>
          <p:cNvSpPr txBox="1"/>
          <p:nvPr>
            <p:ph idx="12" type="sldNum"/>
          </p:nvPr>
        </p:nvSpPr>
        <p:spPr>
          <a:xfrm>
            <a:off x="668287" y="6360806"/>
            <a:ext cx="838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24" name="Google Shape;22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2146" y="807819"/>
            <a:ext cx="8029638" cy="5918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 txBox="1"/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>
                <a:latin typeface="Tahoma"/>
                <a:ea typeface="Tahoma"/>
                <a:cs typeface="Tahoma"/>
                <a:sym typeface="Tahoma"/>
              </a:rPr>
              <a:t>Разработка приложения Flask</a:t>
            </a:r>
            <a:endParaRPr/>
          </a:p>
        </p:txBody>
      </p:sp>
      <p:sp>
        <p:nvSpPr>
          <p:cNvPr id="230" name="Google Shape;230;p33"/>
          <p:cNvSpPr txBox="1"/>
          <p:nvPr>
            <p:ph idx="12" type="sldNum"/>
          </p:nvPr>
        </p:nvSpPr>
        <p:spPr>
          <a:xfrm>
            <a:off x="668287" y="6360806"/>
            <a:ext cx="838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31" name="Google Shape;23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287" y="1199243"/>
            <a:ext cx="5174196" cy="4665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58521" y="1199243"/>
            <a:ext cx="4671347" cy="4665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"/>
          <p:cNvSpPr txBox="1"/>
          <p:nvPr>
            <p:ph idx="1" type="body"/>
          </p:nvPr>
        </p:nvSpPr>
        <p:spPr>
          <a:xfrm>
            <a:off x="3119524" y="3324675"/>
            <a:ext cx="6290100" cy="25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>
                <a:solidFill>
                  <a:srgbClr val="7B7B7B"/>
                </a:solidFill>
              </a:rPr>
              <a:t>edu.bmstu.ru</a:t>
            </a:r>
            <a:endParaRPr>
              <a:solidFill>
                <a:srgbClr val="7B7B7B"/>
              </a:solidFill>
            </a:endParaRPr>
          </a:p>
          <a:p>
            <a:pPr indent="-171450" lvl="0" marL="17145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</a:pPr>
            <a:r>
              <a:rPr b="1" lang="ru-RU">
                <a:solidFill>
                  <a:srgbClr val="7B7B7B"/>
                </a:solidFill>
              </a:rPr>
              <a:t>+7 495 182-83-85</a:t>
            </a:r>
            <a:endParaRPr b="1">
              <a:solidFill>
                <a:srgbClr val="7B7B7B"/>
              </a:solidFill>
            </a:endParaRPr>
          </a:p>
          <a:p>
            <a:pPr indent="-171450" lvl="0" marL="17145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</a:pPr>
            <a:r>
              <a:rPr lang="ru-RU" u="sng">
                <a:solidFill>
                  <a:srgbClr val="7B7B7B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edu@bmstu.ru</a:t>
            </a:r>
            <a:endParaRPr>
              <a:solidFill>
                <a:srgbClr val="7B7B7B"/>
              </a:solidFill>
            </a:endParaRPr>
          </a:p>
          <a:p>
            <a:pPr indent="-171450" lvl="0" marL="17145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</a:pPr>
            <a:r>
              <a:rPr lang="ru-RU">
                <a:solidFill>
                  <a:srgbClr val="7B7B7B"/>
                </a:solidFill>
              </a:rPr>
              <a:t>Москва, Госпитальный переулок , д. 4-6, с.3</a:t>
            </a:r>
            <a:endParaRPr>
              <a:solidFill>
                <a:srgbClr val="7B7B7B"/>
              </a:solidFill>
            </a:endParaRPr>
          </a:p>
        </p:txBody>
      </p:sp>
    </p:spTree>
  </p:cSld>
  <p:clrMapOvr>
    <a:masterClrMapping/>
  </p:clrMapOvr>
  <p:transition spd="slow" p14:dur="2500">
    <p:checker dir="vert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/>
          <p:nvPr>
            <p:ph idx="12" type="sldNum"/>
          </p:nvPr>
        </p:nvSpPr>
        <p:spPr>
          <a:xfrm>
            <a:off x="668287" y="6360806"/>
            <a:ext cx="838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43" name="Google Shape;24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616" y="575768"/>
            <a:ext cx="11667744" cy="5426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"/>
          <p:cNvSpPr txBox="1"/>
          <p:nvPr>
            <p:ph idx="1" type="body"/>
          </p:nvPr>
        </p:nvSpPr>
        <p:spPr>
          <a:xfrm>
            <a:off x="404447" y="1081454"/>
            <a:ext cx="11350800" cy="50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SzPts val="2400"/>
              <a:buFont typeface="Noto Sans Symbols"/>
              <a:buChar char="❖"/>
            </a:pPr>
            <a:r>
              <a:rPr lang="ru-RU">
                <a:solidFill>
                  <a:srgbClr val="0D5BAA"/>
                </a:solidFill>
                <a:latin typeface="Tahoma"/>
                <a:ea typeface="Tahoma"/>
                <a:cs typeface="Tahoma"/>
                <a:sym typeface="Tahoma"/>
              </a:rPr>
              <a:t>Разведочный анализ данных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SzPts val="2400"/>
              <a:buFont typeface="Noto Sans Symbols"/>
              <a:buChar char="❖"/>
            </a:pPr>
            <a:r>
              <a:rPr lang="ru-RU">
                <a:solidFill>
                  <a:srgbClr val="0D5BAA"/>
                </a:solidFill>
                <a:latin typeface="Tahoma"/>
                <a:ea typeface="Tahoma"/>
                <a:cs typeface="Tahoma"/>
                <a:sym typeface="Tahoma"/>
              </a:rPr>
              <a:t>Удаление выбросов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SzPts val="2400"/>
              <a:buFont typeface="Noto Sans Symbols"/>
              <a:buChar char="❖"/>
            </a:pPr>
            <a:r>
              <a:rPr lang="ru-RU">
                <a:solidFill>
                  <a:srgbClr val="0D5BAA"/>
                </a:solidFill>
                <a:latin typeface="Tahoma"/>
                <a:ea typeface="Tahoma"/>
                <a:cs typeface="Tahoma"/>
                <a:sym typeface="Tahoma"/>
              </a:rPr>
              <a:t>Анализ признаков и визуализация с целью выявления зависимостей 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SzPts val="2400"/>
              <a:buFont typeface="Noto Sans Symbols"/>
              <a:buChar char="❖"/>
            </a:pPr>
            <a:r>
              <a:rPr lang="ru-RU">
                <a:solidFill>
                  <a:srgbClr val="0D5BAA"/>
                </a:solidFill>
                <a:latin typeface="Tahoma"/>
                <a:ea typeface="Tahoma"/>
                <a:cs typeface="Tahoma"/>
                <a:sym typeface="Tahoma"/>
              </a:rPr>
              <a:t>Предобработка данных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SzPts val="2400"/>
              <a:buFont typeface="Noto Sans Symbols"/>
              <a:buChar char="❖"/>
            </a:pPr>
            <a:r>
              <a:rPr lang="ru-RU">
                <a:solidFill>
                  <a:srgbClr val="0D5BAA"/>
                </a:solidFill>
                <a:latin typeface="Tahoma"/>
                <a:ea typeface="Tahoma"/>
                <a:cs typeface="Tahoma"/>
                <a:sym typeface="Tahoma"/>
              </a:rPr>
              <a:t>Разработка и обучение регрессионных моделей для прогнозирования «Модуль упругости при растяжении, ГПА» и «Прочность при растяжении»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SzPts val="2400"/>
              <a:buFont typeface="Noto Sans Symbols"/>
              <a:buChar char="❖"/>
            </a:pPr>
            <a:r>
              <a:rPr lang="ru-RU">
                <a:solidFill>
                  <a:srgbClr val="0D5BAA"/>
                </a:solidFill>
                <a:latin typeface="Tahoma"/>
                <a:ea typeface="Tahoma"/>
                <a:cs typeface="Tahoma"/>
                <a:sym typeface="Tahoma"/>
              </a:rPr>
              <a:t>Нейронная сеть для рекомендации «Соотношение матрица-наполнитель»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SzPts val="2400"/>
              <a:buFont typeface="Noto Sans Symbols"/>
              <a:buChar char="❖"/>
            </a:pPr>
            <a:r>
              <a:rPr lang="ru-RU">
                <a:solidFill>
                  <a:srgbClr val="0D5BAA"/>
                </a:solidFill>
                <a:latin typeface="Tahoma"/>
                <a:ea typeface="Tahoma"/>
                <a:cs typeface="Tahoma"/>
                <a:sym typeface="Tahoma"/>
              </a:rPr>
              <a:t>Разработка приложения Flask</a:t>
            </a:r>
            <a:endParaRPr>
              <a:solidFill>
                <a:srgbClr val="0D5BAA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t/>
            </a:r>
            <a:endParaRPr>
              <a:solidFill>
                <a:srgbClr val="0D5BAA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t/>
            </a:r>
            <a:endParaRPr>
              <a:solidFill>
                <a:srgbClr val="0D5BAA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0" name="Google Shape;120;p2"/>
          <p:cNvSpPr txBox="1"/>
          <p:nvPr>
            <p:ph idx="12" type="sldNum"/>
          </p:nvPr>
        </p:nvSpPr>
        <p:spPr>
          <a:xfrm>
            <a:off x="668287" y="6360806"/>
            <a:ext cx="838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21" name="Google Shape;121;p2"/>
          <p:cNvSpPr txBox="1"/>
          <p:nvPr>
            <p:ph type="title"/>
          </p:nvPr>
        </p:nvSpPr>
        <p:spPr>
          <a:xfrm>
            <a:off x="404447" y="132069"/>
            <a:ext cx="11350868" cy="826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4400">
                <a:solidFill>
                  <a:srgbClr val="0D5BAA"/>
                </a:solidFill>
                <a:latin typeface="Tahoma"/>
                <a:ea typeface="Tahoma"/>
                <a:cs typeface="Tahoma"/>
                <a:sym typeface="Tahoma"/>
              </a:rPr>
              <a:t>Этапы</a:t>
            </a:r>
            <a:r>
              <a:rPr lang="ru-RU" sz="44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ru-RU" sz="4400">
                <a:solidFill>
                  <a:srgbClr val="0D5BAA"/>
                </a:solidFill>
                <a:latin typeface="Tahoma"/>
                <a:ea typeface="Tahoma"/>
                <a:cs typeface="Tahoma"/>
                <a:sym typeface="Tahoma"/>
              </a:rPr>
              <a:t>работы</a:t>
            </a:r>
            <a:endParaRPr sz="4400">
              <a:solidFill>
                <a:srgbClr val="0D5BAA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slow" p14:dur="2500">
    <p:checker dir="vert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2d8a19e0b_0_5"/>
          <p:cNvSpPr txBox="1"/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>
                <a:latin typeface="Tahoma"/>
                <a:ea typeface="Tahoma"/>
                <a:cs typeface="Tahoma"/>
                <a:sym typeface="Tahoma"/>
              </a:rPr>
              <a:t>Разведочный анализ данных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7" name="Google Shape;127;g122d8a19e0b_0_5"/>
          <p:cNvSpPr txBox="1"/>
          <p:nvPr>
            <p:ph idx="1" type="body"/>
          </p:nvPr>
        </p:nvSpPr>
        <p:spPr>
          <a:xfrm>
            <a:off x="404447" y="1081454"/>
            <a:ext cx="11350800" cy="50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</a:pPr>
            <a:r>
              <a:rPr lang="ru-RU" sz="1400">
                <a:solidFill>
                  <a:srgbClr val="0D5BAA"/>
                </a:solidFill>
                <a:latin typeface="Tahoma"/>
                <a:ea typeface="Tahoma"/>
                <a:cs typeface="Tahoma"/>
                <a:sym typeface="Tahoma"/>
              </a:rPr>
              <a:t>Даны 2 файла: </a:t>
            </a:r>
            <a:r>
              <a:rPr b="1" lang="ru-RU" sz="1400">
                <a:solidFill>
                  <a:srgbClr val="0D5BAA"/>
                </a:solidFill>
                <a:latin typeface="Tahoma"/>
                <a:ea typeface="Tahoma"/>
                <a:cs typeface="Tahoma"/>
                <a:sym typeface="Tahoma"/>
              </a:rPr>
              <a:t>X_bp.xlsx</a:t>
            </a:r>
            <a:r>
              <a:rPr lang="ru-RU" sz="1400">
                <a:solidFill>
                  <a:srgbClr val="0D5BAA"/>
                </a:solidFill>
                <a:latin typeface="Tahoma"/>
                <a:ea typeface="Tahoma"/>
                <a:cs typeface="Tahoma"/>
                <a:sym typeface="Tahoma"/>
              </a:rPr>
              <a:t> (с данными  о параметрах, состоящий из 1023 строк и 10 столбцов данных) и </a:t>
            </a:r>
            <a:r>
              <a:rPr b="1" lang="ru-RU" sz="1400">
                <a:solidFill>
                  <a:srgbClr val="0D5BAA"/>
                </a:solidFill>
                <a:latin typeface="Tahoma"/>
                <a:ea typeface="Tahoma"/>
                <a:cs typeface="Tahoma"/>
                <a:sym typeface="Tahoma"/>
              </a:rPr>
              <a:t>X_nup.xlsx</a:t>
            </a:r>
            <a:r>
              <a:rPr lang="ru-RU" sz="1400">
                <a:solidFill>
                  <a:srgbClr val="0D5BAA"/>
                </a:solidFill>
                <a:latin typeface="Tahoma"/>
                <a:ea typeface="Tahoma"/>
                <a:cs typeface="Tahoma"/>
                <a:sym typeface="Tahoma"/>
              </a:rPr>
              <a:t> (данными нашивок, состоящий из 1040 строк и 3 столбцов данных). После объединения - 1023 строки, 13 столбцов.</a:t>
            </a:r>
            <a:endParaRPr sz="1400">
              <a:solidFill>
                <a:srgbClr val="0D5BAA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8" name="Google Shape;128;g122d8a19e0b_0_5"/>
          <p:cNvSpPr txBox="1"/>
          <p:nvPr>
            <p:ph idx="12" type="sldNum"/>
          </p:nvPr>
        </p:nvSpPr>
        <p:spPr>
          <a:xfrm>
            <a:off x="668287" y="6360806"/>
            <a:ext cx="838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29" name="Google Shape;129;g122d8a19e0b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464" y="2091935"/>
            <a:ext cx="11676766" cy="370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2d8a19e0b_0_11"/>
          <p:cNvSpPr txBox="1"/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>
                <a:latin typeface="Tahoma"/>
                <a:ea typeface="Tahoma"/>
                <a:cs typeface="Tahoma"/>
                <a:sym typeface="Tahoma"/>
              </a:rPr>
              <a:t>Разведочный анализ данных</a:t>
            </a:r>
            <a:endParaRPr/>
          </a:p>
        </p:txBody>
      </p:sp>
      <p:sp>
        <p:nvSpPr>
          <p:cNvPr id="135" name="Google Shape;135;g122d8a19e0b_0_11"/>
          <p:cNvSpPr txBox="1"/>
          <p:nvPr>
            <p:ph idx="1" type="body"/>
          </p:nvPr>
        </p:nvSpPr>
        <p:spPr>
          <a:xfrm>
            <a:off x="404447" y="1081454"/>
            <a:ext cx="11350800" cy="50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36" name="Google Shape;136;g122d8a19e0b_0_11"/>
          <p:cNvSpPr txBox="1"/>
          <p:nvPr>
            <p:ph idx="12" type="sldNum"/>
          </p:nvPr>
        </p:nvSpPr>
        <p:spPr>
          <a:xfrm>
            <a:off x="668287" y="6360806"/>
            <a:ext cx="838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37" name="Google Shape;137;g122d8a19e0b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447" y="1081454"/>
            <a:ext cx="11221496" cy="5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>
                <a:latin typeface="Tahoma"/>
                <a:ea typeface="Tahoma"/>
                <a:cs typeface="Tahoma"/>
                <a:sym typeface="Tahoma"/>
              </a:rPr>
              <a:t>Разведочный анализ данных</a:t>
            </a:r>
            <a:endParaRPr/>
          </a:p>
        </p:txBody>
      </p:sp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04447" y="1081454"/>
            <a:ext cx="11350800" cy="50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44" name="Google Shape;144;p23"/>
          <p:cNvSpPr txBox="1"/>
          <p:nvPr>
            <p:ph idx="12" type="sldNum"/>
          </p:nvPr>
        </p:nvSpPr>
        <p:spPr>
          <a:xfrm>
            <a:off x="668287" y="6360806"/>
            <a:ext cx="838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967" y="1081454"/>
            <a:ext cx="6144772" cy="5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3527" y="1081454"/>
            <a:ext cx="5438508" cy="5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>
                <a:latin typeface="Tahoma"/>
                <a:ea typeface="Tahoma"/>
                <a:cs typeface="Tahoma"/>
                <a:sym typeface="Tahoma"/>
              </a:rPr>
              <a:t>Удаление выбросов</a:t>
            </a:r>
            <a:endParaRPr/>
          </a:p>
        </p:txBody>
      </p:sp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404447" y="5834742"/>
            <a:ext cx="11350800" cy="342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</a:pPr>
            <a:r>
              <a:rPr lang="ru-RU" sz="2000">
                <a:solidFill>
                  <a:srgbClr val="0D5BAA"/>
                </a:solidFill>
                <a:latin typeface="Tahoma"/>
                <a:ea typeface="Tahoma"/>
                <a:cs typeface="Tahoma"/>
                <a:sym typeface="Tahoma"/>
              </a:rPr>
              <a:t>После удаления всех выбросов осталась 921 строка с данными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>
              <a:solidFill>
                <a:srgbClr val="0D5BAA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3" name="Google Shape;153;p24"/>
          <p:cNvSpPr txBox="1"/>
          <p:nvPr>
            <p:ph idx="12" type="sldNum"/>
          </p:nvPr>
        </p:nvSpPr>
        <p:spPr>
          <a:xfrm>
            <a:off x="668287" y="6360806"/>
            <a:ext cx="838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54" name="Google Shape;15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9999" y="1081454"/>
            <a:ext cx="6135247" cy="4753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402" y="1081454"/>
            <a:ext cx="5215553" cy="4753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-RU">
                <a:latin typeface="Tahoma"/>
                <a:ea typeface="Tahoma"/>
                <a:cs typeface="Tahoma"/>
                <a:sym typeface="Tahoma"/>
              </a:rPr>
              <a:t>Анализ признаков и визуализация с целью выявления зависимостей </a:t>
            </a:r>
            <a:endParaRPr/>
          </a:p>
        </p:txBody>
      </p:sp>
      <p:sp>
        <p:nvSpPr>
          <p:cNvPr id="161" name="Google Shape;161;p25"/>
          <p:cNvSpPr txBox="1"/>
          <p:nvPr>
            <p:ph idx="1" type="body"/>
          </p:nvPr>
        </p:nvSpPr>
        <p:spPr>
          <a:xfrm>
            <a:off x="571373" y="5834742"/>
            <a:ext cx="4723437" cy="342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</a:pPr>
            <a:r>
              <a:rPr lang="ru-RU" sz="1200">
                <a:solidFill>
                  <a:srgbClr val="0D5BAA"/>
                </a:solidFill>
                <a:latin typeface="Tahoma"/>
                <a:ea typeface="Tahoma"/>
                <a:cs typeface="Tahoma"/>
                <a:sym typeface="Tahoma"/>
              </a:rPr>
              <a:t>Гистограмма распределения</a:t>
            </a:r>
            <a:endParaRPr/>
          </a:p>
        </p:txBody>
      </p:sp>
      <p:sp>
        <p:nvSpPr>
          <p:cNvPr id="162" name="Google Shape;162;p25"/>
          <p:cNvSpPr txBox="1"/>
          <p:nvPr>
            <p:ph idx="12" type="sldNum"/>
          </p:nvPr>
        </p:nvSpPr>
        <p:spPr>
          <a:xfrm>
            <a:off x="668287" y="6360806"/>
            <a:ext cx="838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374" y="1081454"/>
            <a:ext cx="4723437" cy="4718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6209" y="1081454"/>
            <a:ext cx="6349038" cy="4718797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5"/>
          <p:cNvSpPr/>
          <p:nvPr/>
        </p:nvSpPr>
        <p:spPr>
          <a:xfrm>
            <a:off x="8304642" y="5869176"/>
            <a:ext cx="129554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200" u="none" cap="none" strike="noStrike">
                <a:solidFill>
                  <a:srgbClr val="0D5BAA"/>
                </a:solidFill>
                <a:latin typeface="Tahoma"/>
                <a:ea typeface="Tahoma"/>
                <a:cs typeface="Tahoma"/>
                <a:sym typeface="Tahoma"/>
              </a:rPr>
              <a:t>Тепловая карта</a:t>
            </a:r>
            <a:endParaRPr b="0" i="0" sz="1200" u="none" cap="none" strike="noStrike">
              <a:solidFill>
                <a:srgbClr val="0D5BAA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-RU">
                <a:latin typeface="Tahoma"/>
                <a:ea typeface="Tahoma"/>
                <a:cs typeface="Tahoma"/>
                <a:sym typeface="Tahoma"/>
              </a:rPr>
              <a:t>Анализ признаков и визуализация с целью выявления зависимостей </a:t>
            </a:r>
            <a:endParaRPr/>
          </a:p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1698171" y="5930537"/>
            <a:ext cx="8630195" cy="246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</a:pPr>
            <a:r>
              <a:rPr lang="ru-RU" sz="1200">
                <a:solidFill>
                  <a:srgbClr val="0D5BAA"/>
                </a:solidFill>
                <a:latin typeface="Tahoma"/>
                <a:ea typeface="Tahoma"/>
                <a:cs typeface="Tahoma"/>
                <a:sym typeface="Tahoma"/>
              </a:rPr>
              <a:t>Попарные графики рассеяния точек с выделением значений Угол нашивки</a:t>
            </a:r>
            <a:endParaRPr sz="1200">
              <a:solidFill>
                <a:srgbClr val="0D5BAA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2" name="Google Shape;172;p26"/>
          <p:cNvSpPr txBox="1"/>
          <p:nvPr>
            <p:ph idx="12" type="sldNum"/>
          </p:nvPr>
        </p:nvSpPr>
        <p:spPr>
          <a:xfrm>
            <a:off x="668287" y="6360806"/>
            <a:ext cx="838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73" name="Google Shape;17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0647" y="958269"/>
            <a:ext cx="10340165" cy="5094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>
                <a:latin typeface="Tahoma"/>
                <a:ea typeface="Tahoma"/>
                <a:cs typeface="Tahoma"/>
                <a:sym typeface="Tahoma"/>
              </a:rPr>
              <a:t>Предобработка данных</a:t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668287" y="958269"/>
            <a:ext cx="11349542" cy="5218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</a:pPr>
            <a:r>
              <a:rPr lang="ru-RU" sz="1200">
                <a:solidFill>
                  <a:srgbClr val="0D5BAA"/>
                </a:solidFill>
                <a:latin typeface="Tahoma"/>
                <a:ea typeface="Tahoma"/>
                <a:cs typeface="Tahoma"/>
                <a:sym typeface="Tahoma"/>
              </a:rPr>
              <a:t>         Значения признаков находятся в разных диапазонах, поэтому сделаем нормализацию данных (MinMaxScaler). Также проведем  стандартизацию как дополнительный способ предобработки данных (StandardScaler)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200">
              <a:solidFill>
                <a:srgbClr val="0D5BAA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0" name="Google Shape;180;p27"/>
          <p:cNvSpPr txBox="1"/>
          <p:nvPr>
            <p:ph idx="12" type="sldNum"/>
          </p:nvPr>
        </p:nvSpPr>
        <p:spPr>
          <a:xfrm>
            <a:off x="668287" y="6360806"/>
            <a:ext cx="838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81" name="Google Shape;18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5385" y="1661480"/>
            <a:ext cx="8969590" cy="4408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2021-02-24T09:03:25Z</dcterms:created>
  <dc:creator>Фомина Ольга</dc:creator>
</cp:coreProperties>
</file>